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63" r:id="rId3"/>
    <p:sldId id="267" r:id="rId4"/>
    <p:sldId id="271" r:id="rId5"/>
    <p:sldId id="289" r:id="rId6"/>
    <p:sldId id="274" r:id="rId7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FC0EF7-5CD7-424B-93D6-C75836F82BA4}" type="datetimeFigureOut">
              <a:rPr lang="ru-RU" smtClean="0"/>
              <a:pPr/>
              <a:t>14.04.2024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91B7F6-B7FC-45D1-BD52-38956FFAED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Пользователь\Downloads\img11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428860" y="1500174"/>
            <a:ext cx="62865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Духовно – нравственное воспитание дошкольников</a:t>
            </a:r>
            <a:endParaRPr lang="ru-RU" sz="3600" b="1" dirty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57686" y="478632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Подготовила: </a:t>
            </a:r>
          </a:p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Денисова Яна 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Викторовна</a:t>
            </a:r>
          </a:p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Чертова </a:t>
            </a:r>
            <a:r>
              <a:rPr lang="ru-RU" sz="16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Ольга Александровна</a:t>
            </a:r>
            <a:endParaRPr lang="ru-RU" sz="1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C:\Users\Пользователь\Downloads\img0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656" t="42708" r="32031" b="8333"/>
          <a:stretch>
            <a:fillRect/>
          </a:stretch>
        </p:blipFill>
        <p:spPr bwMode="auto">
          <a:xfrm>
            <a:off x="571472" y="3071810"/>
            <a:ext cx="3554040" cy="2880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00034" y="285728"/>
            <a:ext cx="80724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Муниципальное  автономное дошкольное образовательное учреждение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Центр развития ребёнка № 2 «Дельфин»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Пользователь\Downloads\img11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57158" y="1928803"/>
            <a:ext cx="8572560" cy="375487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вопрос что для Вас есть «духовно-нравственное воспитание», вы ответили верно. Это процесс усвоения и принятия национальных, общечеловеческих, культурных, духовных и нравственных ценностей.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Особое место хочется уделить нравственности. </a:t>
            </a:r>
            <a:r>
              <a:rPr lang="ru-RU" b="1" i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Нравственность 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это принятие на себя ответственности за свои поступки! То есть действовать согласно своей совести.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i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Духовность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свойство души, состоящее в преобладании духовных, нравственных и интеллектуальных интересов над материальными.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8662" y="142852"/>
            <a:ext cx="72152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Уважаемые родители, благодарим вас за ответы. Предлагаем подвести итоги анкетирования.</a:t>
            </a:r>
          </a:p>
          <a:p>
            <a:pPr algn="ctr"/>
            <a:endParaRPr lang="ru-RU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7" name="Picture 2" descr="C:\Users\Пользователь\Downloads\titlekopiya2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 b="4400"/>
          <a:stretch>
            <a:fillRect/>
          </a:stretch>
        </p:blipFill>
        <p:spPr bwMode="auto">
          <a:xfrm>
            <a:off x="3714744" y="5143512"/>
            <a:ext cx="1769859" cy="1406248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03848" y="593375"/>
            <a:ext cx="535785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Напомним, что родители являются участниками образовательного процесса, соответственно, сотрудничают и в вопросах духовно-нравственного воспитания детей.</a:t>
            </a:r>
          </a:p>
          <a:p>
            <a:pPr algn="ctr"/>
            <a:r>
              <a:rPr lang="ru-RU" sz="1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Каким образом? </a:t>
            </a:r>
          </a:p>
          <a:p>
            <a:pPr algn="ctr"/>
            <a:r>
              <a:rPr lang="ru-RU" sz="1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Разучиваете стихотворения с детьми к мероприятиям, изготавливаете поделки, посещаете родительские собрания, мастер-классы, утренники, проводимые в детском саду. Мероприятия всегда включают в себя духовно-нравственный компонент.</a:t>
            </a:r>
          </a:p>
          <a:p>
            <a:pPr algn="ctr"/>
            <a:endParaRPr lang="ru-RU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3" descr="C:\Users\Пользователь\Downloads\img0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656" t="42708" r="32031" b="8333"/>
          <a:stretch>
            <a:fillRect/>
          </a:stretch>
        </p:blipFill>
        <p:spPr bwMode="auto">
          <a:xfrm>
            <a:off x="285720" y="285728"/>
            <a:ext cx="2754381" cy="2232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57224" y="2571744"/>
            <a:ext cx="79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image9.png" descr="Диаграмма ответов в Формах. Вопрос: Готовы ли Вы сотрудничать с ДОУ в этом вопросе?   &#10;. Количество ответов: 15 ответов.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142976" y="3214686"/>
            <a:ext cx="6929486" cy="2984504"/>
          </a:xfrm>
          <a:prstGeom prst="rect">
            <a:avLst/>
          </a:prstGeom>
          <a:ln/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488" y="1571612"/>
            <a:ext cx="60722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57554" y="357166"/>
            <a:ext cx="557216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Чешский педагог Я.А. Коменский в свое время отмечал: «Длинен и труден путь через правила, легок и успешен через примеры». В воспитательной работе с дошкольниками пример является своеобразным наглядным пособием</a:t>
            </a:r>
            <a:r>
              <a:rPr lang="ru-RU" sz="1600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endParaRPr lang="ru-RU" sz="1600" dirty="0" smtClean="0"/>
          </a:p>
          <a:p>
            <a:pPr algn="ctr"/>
            <a:r>
              <a:rPr lang="ru-RU" sz="1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Радует, что вы, уважаемые родители, в воспитании своих детей преимущественно используете метод убеждения, объяснения. Так важно разговаривать с ребёнком! </a:t>
            </a:r>
          </a:p>
          <a:p>
            <a:pPr algn="ctr"/>
            <a:endParaRPr lang="ru-RU" sz="16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Пользователь\Downloads\vospit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 l="8750" t="16250" r="10625"/>
          <a:stretch>
            <a:fillRect/>
          </a:stretch>
        </p:blipFill>
        <p:spPr bwMode="auto">
          <a:xfrm>
            <a:off x="285720" y="571480"/>
            <a:ext cx="2911187" cy="2268000"/>
          </a:xfrm>
          <a:prstGeom prst="rect">
            <a:avLst/>
          </a:prstGeom>
          <a:noFill/>
        </p:spPr>
      </p:pic>
      <p:pic>
        <p:nvPicPr>
          <p:cNvPr id="7" name="image10.png" descr="Диаграмма ответов в Формах. Вопрос: Какие методы воспитательной работы Вы используете чаще всего?   &#10;. Количество ответов: 15 ответов.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571604" y="3357562"/>
            <a:ext cx="6429420" cy="3087690"/>
          </a:xfrm>
          <a:prstGeom prst="rect">
            <a:avLst/>
          </a:prstGeom>
          <a:ln/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Пользователь\Downloads\img11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00100" y="3357562"/>
            <a:ext cx="72152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так же стараетесь быть положительным примером для своего ребёнка</a:t>
            </a:r>
            <a:r>
              <a:rPr lang="ru-RU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6.png" descr="Диаграмма ответов в Формах. Вопрос:   Стараетесь ли Вы контролировать своё поведение ради воспитания ребенка?   &#10;. Количество ответов: 15 ответов.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285852" y="214290"/>
            <a:ext cx="7215238" cy="3214710"/>
          </a:xfrm>
          <a:prstGeom prst="rect">
            <a:avLst/>
          </a:prstGeom>
          <a:ln/>
        </p:spPr>
      </p:pic>
      <p:pic>
        <p:nvPicPr>
          <p:cNvPr id="7" name="Picture 2" descr="D:\диск с\Desktop\нравственность\0011-011-Formirovanie-znanij-o-seme-v-sisteme-dukhovno-nravstvennogo-i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2071670" y="4143380"/>
            <a:ext cx="5072098" cy="2575799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Пользователь\Downloads\img11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500034" y="285728"/>
            <a:ext cx="8286808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dirty="0" smtClean="0">
                <a:solidFill>
                  <a:schemeClr val="tx2"/>
                </a:solidFill>
              </a:rPr>
              <a:t>Какие Вы можете предложить интересные формы работы с детьми в рамках духовно-нравственного воспитания в детском саду?  </a:t>
            </a:r>
            <a:endParaRPr lang="ru-RU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214423"/>
            <a:ext cx="542928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Затрудняюсь ответить</a:t>
            </a:r>
            <a:endParaRPr lang="ru-RU" sz="1600" b="1" dirty="0" smtClean="0"/>
          </a:p>
          <a:p>
            <a:r>
              <a:rPr lang="ru-RU" sz="1600" b="1" dirty="0" smtClean="0"/>
              <a:t>Скорее хочется узнать для себя новое для формирования правильного духовно-нравственного воспитания, учитывая разные обстоятельства и условия семей.</a:t>
            </a:r>
          </a:p>
          <a:p>
            <a:r>
              <a:rPr lang="ru-RU" sz="1600" b="1" dirty="0" smtClean="0"/>
              <a:t>Организация экскурсий и целевых прогулок</a:t>
            </a:r>
          </a:p>
          <a:p>
            <a:r>
              <a:rPr lang="ru-RU" sz="1600" dirty="0" smtClean="0"/>
              <a:t>Никаких</a:t>
            </a:r>
          </a:p>
          <a:p>
            <a:r>
              <a:rPr lang="ru-RU" sz="1600" b="1" dirty="0" smtClean="0"/>
              <a:t>Экскурсии и гости с патриотическими рассказами.</a:t>
            </a:r>
          </a:p>
          <a:p>
            <a:r>
              <a:rPr lang="ru-RU" sz="1600" b="1" dirty="0" smtClean="0"/>
              <a:t>Праздновать праздники, типа масленица, проводить просветительские беседы на темы: человеколюбие, взаимопомощь, милосердие, справедливость, честь, совесть, воля, вера в добро.</a:t>
            </a:r>
          </a:p>
          <a:p>
            <a:r>
              <a:rPr lang="ru-RU" sz="1600" b="1" dirty="0" smtClean="0"/>
              <a:t>Воспроизведение воспитывающих ситуаций, рассказы.</a:t>
            </a:r>
          </a:p>
          <a:p>
            <a:r>
              <a:rPr lang="ru-RU" sz="1600" b="1" dirty="0" smtClean="0"/>
              <a:t>Организованный выход на театральное представление, сюжетно-ролевые игры.</a:t>
            </a:r>
          </a:p>
          <a:p>
            <a:r>
              <a:rPr lang="ru-RU" sz="1600" b="1" dirty="0" smtClean="0"/>
              <a:t>Беседы, командные игры, встречи-знакомства с образованными, интересными личностями.</a:t>
            </a:r>
          </a:p>
          <a:p>
            <a:endParaRPr lang="ru-RU" sz="1600" dirty="0" smtClean="0"/>
          </a:p>
          <a:p>
            <a:endParaRPr lang="ru-RU" sz="1600" dirty="0" smtClean="0"/>
          </a:p>
          <a:p>
            <a:r>
              <a:rPr lang="ru-RU" sz="2000" b="1" i="1" dirty="0" smtClean="0">
                <a:solidFill>
                  <a:srgbClr val="C00000"/>
                </a:solidFill>
              </a:rPr>
              <a:t>Спасибо, уважаемые родители, </a:t>
            </a:r>
          </a:p>
          <a:p>
            <a:r>
              <a:rPr lang="ru-RU" sz="2000" b="1" i="1" dirty="0" smtClean="0">
                <a:solidFill>
                  <a:srgbClr val="C00000"/>
                </a:solidFill>
              </a:rPr>
              <a:t>за обратную связь. </a:t>
            </a:r>
          </a:p>
          <a:p>
            <a:r>
              <a:rPr lang="ru-RU" sz="2000" b="1" i="1" dirty="0" smtClean="0">
                <a:solidFill>
                  <a:srgbClr val="C00000"/>
                </a:solidFill>
              </a:rPr>
              <a:t>Мы учтём Ваши пожелания.</a:t>
            </a:r>
            <a:endParaRPr lang="ru-RU" sz="2000" b="1" i="1" dirty="0">
              <a:solidFill>
                <a:srgbClr val="C00000"/>
              </a:solidFill>
            </a:endParaRPr>
          </a:p>
        </p:txBody>
      </p:sp>
      <p:pic>
        <p:nvPicPr>
          <p:cNvPr id="8" name="Picture 2" descr="C:\Users\Пользователь\Downloads\vospit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 l="8750" t="16250" r="10625"/>
          <a:stretch>
            <a:fillRect/>
          </a:stretch>
        </p:blipFill>
        <p:spPr bwMode="auto">
          <a:xfrm>
            <a:off x="5857884" y="2143116"/>
            <a:ext cx="2643206" cy="2059221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</TotalTime>
  <Words>359</Words>
  <Application>Aspose.Slides for .NET</Application>
  <PresentationFormat>Экран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Яна</cp:lastModifiedBy>
  <cp:revision>123</cp:revision>
  <dcterms:created xsi:type="dcterms:W3CDTF">2019-05-17T15:33:56Z</dcterms:created>
  <dcterms:modified xsi:type="dcterms:W3CDTF">2024-04-14T14:59:21Z</dcterms:modified>
</cp:coreProperties>
</file>